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3"/>
  </p:sldMasterIdLst>
  <p:notesMasterIdLst>
    <p:notesMasterId r:id="rId18"/>
  </p:notesMasterIdLst>
  <p:handoutMasterIdLst>
    <p:handoutMasterId r:id="rId19"/>
  </p:handoutMasterIdLst>
  <p:sldIdLst>
    <p:sldId id="257" r:id="rId4"/>
    <p:sldId id="262" r:id="rId5"/>
    <p:sldId id="275" r:id="rId6"/>
    <p:sldId id="272" r:id="rId7"/>
    <p:sldId id="273" r:id="rId8"/>
    <p:sldId id="271" r:id="rId9"/>
    <p:sldId id="274" r:id="rId10"/>
    <p:sldId id="279" r:id="rId11"/>
    <p:sldId id="261" r:id="rId12"/>
    <p:sldId id="270" r:id="rId13"/>
    <p:sldId id="267" r:id="rId14"/>
    <p:sldId id="263" r:id="rId15"/>
    <p:sldId id="278" r:id="rId16"/>
    <p:sldId id="265" r:id="rId17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F8122-970B-4313-D554-74469CCEB3AA}" v="11" dt="2021-09-23T14:24:32.36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2" autoAdjust="0"/>
    <p:restoredTop sz="96182" autoAdjust="0"/>
  </p:normalViewPr>
  <p:slideViewPr>
    <p:cSldViewPr>
      <p:cViewPr varScale="1">
        <p:scale>
          <a:sx n="56" d="100"/>
          <a:sy n="56" d="100"/>
        </p:scale>
        <p:origin x="845" y="3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5EA3C-6A65-4E19-BC47-07D1613168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0E11D-BAED-47CA-A8C2-23DF6EB4D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2EE0D2-7307-4870-9825-DD1FB00DA160}" type="datetimeFigureOut">
              <a:rPr lang="en-US"/>
              <a:pPr>
                <a:defRPr/>
              </a:pPr>
              <a:t>9/23/2021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E116F-7BA8-4F18-B799-1CDA24F6E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57424-A44D-46CE-B4E2-7D64DBDDC4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186B8170-1020-440F-870E-788C55811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0BBE6-BF06-48B8-8A6D-167574D53E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71E18-CD62-42B6-BC55-8FF329E501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93234-7D73-4A5B-990E-BB6464EC31F8}" type="datetimeFigureOut">
              <a:rPr lang="en-US"/>
              <a:pPr>
                <a:defRPr/>
              </a:pPr>
              <a:t>9/23/2021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985743-B08C-4A91-BA32-58CE293CFD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728163-77A1-4128-BCC2-FA67D4B9E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FDBDC-2795-4538-AEBB-6038CF196C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1A9DD-8648-4334-A68E-8EB194CC7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12C2D49-7D8F-450B-B4AD-20CBB58CBE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B4970E9-736D-41C2-96AE-1F2EC75353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F867D8E-E436-4CF3-A5F6-DCDB64EC5B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5E61626-53D2-4C82-8B97-F30489A09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6B3C93B-3AA9-4A99-AF0A-88C54B3D8EC1}" type="slidenum">
              <a:rPr lang="en-US" altLang="en-US" sz="1200">
                <a:solidFill>
                  <a:schemeClr val="tx2"/>
                </a:solidFill>
              </a:rPr>
              <a:pPr/>
              <a:t>1</a:t>
            </a:fld>
            <a:endParaRPr lang="en-US" alt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5516A71-FBBE-4251-9B3B-9661EDFC7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9676478-DFC8-466A-A243-B3423A643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8A50F2C-5A5B-4F70-AB7C-A8BC35BE3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E4AE5C-FCAE-465E-8718-FCD0B5AE6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E507A14-FF65-469C-B88C-E6356D89B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1E50EF5-374E-4763-991D-13964E85C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54F7497-F721-45C0-AC95-7939390A2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F9359F0-8FAE-47D5-96E6-8902B5022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B2FF54D-575C-4D43-85E0-C956522BA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7EB0013-1E33-4CDA-8D56-FF8FE0F6D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B6C1951-9CE4-400D-8673-DD593DB58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101411D-78D8-4612-8E1E-D52C95A2E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21CB6E43-9512-46D9-834E-DC2D29B2C9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8000"/>
            <a:chOff x="0" y="0"/>
            <a:chExt cx="1219057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2E2251-5432-4098-BC7C-3788CF4D93EC}"/>
                </a:ext>
              </a:extLst>
            </p:cNvPr>
            <p:cNvSpPr/>
            <p:nvPr/>
          </p:nvSpPr>
          <p:spPr>
            <a:xfrm>
              <a:off x="1588" y="0"/>
              <a:ext cx="1218898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7FBEC795-B753-4598-A914-4E3F34070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7" name="Picture 13">
                <a:extLst>
                  <a:ext uri="{FF2B5EF4-FFF2-40B4-BE49-F238E27FC236}">
                    <a16:creationId xmlns:a16="http://schemas.microsoft.com/office/drawing/2014/main" id="{647DA55C-9186-4B1A-9028-D95FB141C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59159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987186-FE6A-4182-B83C-BE9F61F57620}"/>
                  </a:ext>
                </a:extLst>
              </p:cNvPr>
              <p:cNvSpPr/>
              <p:nvPr/>
            </p:nvSpPr>
            <p:spPr>
              <a:xfrm>
                <a:off x="4606985" y="0"/>
                <a:ext cx="136527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98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0D8109C-1A9C-49AA-83C0-D4DA383D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F7A0-6467-4BD1-85D4-9C254AE1E1AE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C9F484C-534E-4B4D-9F2F-F1D92CF3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D738D5-8FCD-4F74-BFD3-DE94DE6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A65-2E66-4899-937F-FB82F4401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80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0493F-6B5F-4F9C-A506-5C4825B4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9C12-4133-4E22-8656-3FA01667B93C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F429-44EC-4A27-B324-04E86055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7382F-B4C0-4A55-8383-97F81E1E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5E56B-C283-466E-987F-FD36E8211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92330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3E90-8414-4CDE-8442-B4D6CD33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06A9B-8286-45B3-9963-A3A8B37EAD89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7A0C-5C89-4BE9-AFDF-98187810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0283-AE91-4C6A-BCA2-BD9A6EB4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3FEA-D664-4CB8-899B-F845429A1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1651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44F2-06A5-4048-A8CC-2A407A01A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4FF27-2A24-40B0-80DE-4DD16074C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1054A-8AA8-4A42-8495-9261305A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F500-5653-4731-ACB6-580F4B2D6293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58849-3175-4CDC-92FB-6D2CD679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4E876-B704-474A-8C9E-C775DE0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9A394-94A3-4B58-A7EA-3E4B9D771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619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79A2-666F-493E-8D31-27372FC5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6200"/>
            <a:ext cx="10156825" cy="1397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4024-AE40-43A0-A696-7567C7439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5002213" cy="447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26961-0EFC-4980-A64D-A59755C1248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72213" y="1701800"/>
            <a:ext cx="5002212" cy="215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B4E38D-6A2A-42D9-9D55-72437FAAC71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72213" y="4013200"/>
            <a:ext cx="5002212" cy="215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7F8A0AD-B429-4534-8CB6-4CEA4F3B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E305-7F12-4398-ABD2-DA0616293111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433D2C-CEBE-4835-A6C4-A348A99A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D81F5A-4609-4626-B09E-AE677441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C5A3D-B690-4EA5-A3C0-EA3FFD442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50883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C084D-83C3-4E01-9AEA-1B6121E6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90F5-E86F-42E8-A9DE-A83052AC0A49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B947D-7A2F-446A-BD1F-D99A6492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1C3B1-CD8E-4215-BF12-6A0E1BF0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99BE-4C61-471C-952F-BE185250A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7807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F28364ED-8C0B-4D40-B4FE-DFE2C26EFA0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6858000"/>
            <a:chOff x="1620" y="0"/>
            <a:chExt cx="1218895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30DB4-4CF9-402C-A1E7-AF9BA40414E9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DF4AEF68-828A-4B3A-AFF1-31CF83D31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818" y="0"/>
              <a:ext cx="459159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0061E1-991A-4888-9952-ECCB2B7A1375}"/>
                </a:ext>
              </a:extLst>
            </p:cNvPr>
            <p:cNvSpPr/>
            <p:nvPr/>
          </p:nvSpPr>
          <p:spPr>
            <a:xfrm>
              <a:off x="7481998" y="0"/>
              <a:ext cx="136526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BFFA1CCF-77CF-45A1-B233-AB2FCA197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0"/>
            <a:ext cx="459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57D5578D-AAEA-4ABF-B253-24EC38CE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6061-5DFF-4B55-8F4B-F11ACFA27FF0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703224C-7F89-48BF-8A9E-1F795742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082402F-4A00-4741-94A7-D808591D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E8D2C-58F0-48CB-A084-99B396D5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6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235DB9-2353-4370-A132-26433C94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DB5B-A507-49C6-B3FC-1258CB87ED7E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BE2C2C-DB75-495F-AFD5-17DCD6E8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440B21-0602-49D3-964D-31C628C2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4B245-3E0F-4F05-BF2D-B5332C153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6721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38523C-CA1E-40A2-9588-64581F8B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9F3B-B1A1-4117-8BA3-7AD28E01A979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273951-F3BD-4780-837C-C7F0572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D5B9AD-DA55-4CD9-9975-39678580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AF01-F261-4DF3-BD41-2971FB378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390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A2D7E4-80AB-4A9E-B1C4-67FAABE0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98B8-4114-4977-A051-C905279B3CB4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97F257-6909-4D51-93B8-091CC053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3C5714-ACA5-4F04-A338-04E2A05D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F37A7-6D57-4ED0-AEB1-499A8BC07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86916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750A34-11BA-4245-8ABC-BA9A88E6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D24E-A6E1-408B-A3C9-B01DAB6EADB4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0B85A2-E376-48E2-81A4-079C7FF3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B8624B-E746-43FB-A618-0774534C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53482-FD9E-49B5-B446-EC2569E09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33136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D87B6D-99FC-4F03-A708-134C7767FA2F}"/>
              </a:ext>
            </a:extLst>
          </p:cNvPr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41F0AD1-1A03-48B8-9DF2-47D02400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F580-AEBF-4F82-A7C3-D74F02EE30C8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9592B4-E451-49AD-8E1D-61A7267E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E505CD3-1484-46F4-9A7B-7858923C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3C72A-7225-4AC9-8540-407004E99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6444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400915-7468-483A-8327-2C70CFB5F415}"/>
              </a:ext>
            </a:extLst>
          </p:cNvPr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CAAB5AB-9781-4FAF-976F-0380831E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E057-3D06-4FFF-B777-50B17D789A32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A5B141-63E2-4B25-8C6D-B817FC2C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13B8538-45EF-40BA-81F7-C736D44D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80F3B-F8CC-455D-AE3F-398EE3689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6652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FD761607-8465-4A23-846B-00D99E72599E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6858000"/>
            <a:chOff x="1620" y="0"/>
            <a:chExt cx="1218895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1ABE31-D9B2-4C17-AA64-D8740038F464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8030C5-EF04-43FD-BBA8-B2563F29C2F2}"/>
                </a:ext>
              </a:extLst>
            </p:cNvPr>
            <p:cNvSpPr/>
            <p:nvPr/>
          </p:nvSpPr>
          <p:spPr>
            <a:xfrm>
              <a:off x="304835" y="0"/>
              <a:ext cx="11579346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220D7-23F3-4FF4-AA96-650DD7738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88D1A-43E3-4D71-B4E5-75D56BB0CD9B}" type="datetime1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1312-8165-4DA9-8EAC-6C4EDFB6C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146A-6D00-4BA0-8A28-1D5E847C2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22A35"/>
                </a:solidFill>
              </a:defRPr>
            </a:lvl1pPr>
          </a:lstStyle>
          <a:p>
            <a:fld id="{41D44995-024A-42AC-8FE8-EC3DA52881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5641779E-DA19-47AC-94EB-7F5A8AF31F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876BCDF6-3792-4CFA-B796-5AAD891FAC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11" r:id="rId8"/>
    <p:sldLayoutId id="2147483812" r:id="rId9"/>
    <p:sldLayoutId id="2147483805" r:id="rId10"/>
    <p:sldLayoutId id="2147483806" r:id="rId11"/>
    <p:sldLayoutId id="2147483807" r:id="rId12"/>
    <p:sldLayoutId id="2147483808" r:id="rId13"/>
  </p:sldLayoutIdLst>
  <p:transition spd="med">
    <p:fade/>
  </p:transition>
  <p:hf sldNum="0" hdr="0" ftr="0" dt="0"/>
  <p:txStyles>
    <p:titleStyle>
      <a:lvl1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2pPr>
      <a:lvl3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3pPr>
      <a:lvl4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4pPr>
      <a:lvl5pPr algn="l" defTabSz="12176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entury Gothic" pitchFamily="34" charset="0"/>
        </a:defRPr>
      </a:lvl9pPr>
    </p:titleStyle>
    <p:bodyStyle>
      <a:lvl1pPr marL="303213" indent="-303213" algn="l" defTabSz="1217613" rtl="0" eaLnBrk="0" fontAlgn="base" hangingPunct="0">
        <a:lnSpc>
          <a:spcPct val="95000"/>
        </a:lnSpc>
        <a:spcBef>
          <a:spcPts val="1863"/>
        </a:spcBef>
        <a:spcAft>
          <a:spcPct val="0"/>
        </a:spcAft>
        <a:buClr>
          <a:srgbClr val="548235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548235"/>
        </a:buClr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548235"/>
        </a:buClr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548235"/>
        </a:buClr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eaLnBrk="0" fontAlgn="base" hangingPunct="0">
        <a:lnSpc>
          <a:spcPct val="95000"/>
        </a:lnSpc>
        <a:spcBef>
          <a:spcPts val="1063"/>
        </a:spcBef>
        <a:spcAft>
          <a:spcPct val="0"/>
        </a:spcAft>
        <a:buClr>
          <a:srgbClr val="548235"/>
        </a:buClr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nkerspublicschool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costello@yonkerspublicschools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4">
            <a:extLst>
              <a:ext uri="{FF2B5EF4-FFF2-40B4-BE49-F238E27FC236}">
                <a16:creationId xmlns:a16="http://schemas.microsoft.com/office/drawing/2014/main" id="{9C345CD0-043A-48A6-BDBB-D375EEF1A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9975" y="4927600"/>
            <a:ext cx="7007225" cy="124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en-US">
                <a:ln>
                  <a:noFill/>
                </a:ln>
              </a:rPr>
              <a:t>School 5 – Yonkers, New York</a:t>
            </a:r>
            <a:br>
              <a:rPr lang="en-US" altLang="en-US">
                <a:ln>
                  <a:noFill/>
                </a:ln>
              </a:rPr>
            </a:br>
            <a:r>
              <a:rPr lang="en-US" altLang="en-US">
                <a:ln>
                  <a:noFill/>
                </a:ln>
              </a:rPr>
              <a:t>September 23, 2021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7D999344-2E83-4D37-8EB0-858C2393A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913" y="457200"/>
            <a:ext cx="7008812" cy="3352800"/>
          </a:xfrm>
        </p:spPr>
        <p:txBody>
          <a:bodyPr/>
          <a:lstStyle/>
          <a:p>
            <a:pPr algn="ctr" eaLnBrk="1" hangingPunct="1"/>
            <a:r>
              <a:rPr lang="en-US" altLang="en-US">
                <a:ln>
                  <a:noFill/>
                </a:ln>
              </a:rPr>
              <a:t>Welcome to </a:t>
            </a:r>
            <a:br>
              <a:rPr lang="en-US" altLang="en-US">
                <a:ln>
                  <a:noFill/>
                </a:ln>
              </a:rPr>
            </a:br>
            <a:r>
              <a:rPr lang="en-US" altLang="en-US">
                <a:ln>
                  <a:noFill/>
                </a:ln>
              </a:rPr>
              <a:t>Ms. Costello’s </a:t>
            </a:r>
            <a:br>
              <a:rPr lang="en-US" altLang="en-US">
                <a:ln>
                  <a:noFill/>
                </a:ln>
              </a:rPr>
            </a:br>
            <a:r>
              <a:rPr lang="en-US" altLang="en-US">
                <a:ln>
                  <a:noFill/>
                </a:ln>
              </a:rPr>
              <a:t>5</a:t>
            </a:r>
            <a:r>
              <a:rPr lang="en-US" altLang="en-US" baseline="30000">
                <a:ln>
                  <a:noFill/>
                </a:ln>
              </a:rPr>
              <a:t>th</a:t>
            </a:r>
            <a:r>
              <a:rPr lang="en-US" altLang="en-US">
                <a:ln>
                  <a:noFill/>
                </a:ln>
              </a:rPr>
              <a:t> Grade Class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6D5733E1-3EC2-4F3A-B9DF-B505EFA0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4191000"/>
            <a:ext cx="16589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/>
              <a:t>Room 218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3F122A9B-1C82-43D6-B0A3-855CFFE7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01800"/>
            <a:ext cx="10156825" cy="5156200"/>
          </a:xfrm>
        </p:spPr>
        <p:txBody>
          <a:bodyPr/>
          <a:lstStyle/>
          <a:p>
            <a:pPr marL="0" indent="0"/>
            <a:r>
              <a:rPr lang="en-US" altLang="en-US"/>
              <a:t>Students will be working with Ms. Costello for Social Studies </a:t>
            </a:r>
          </a:p>
          <a:p>
            <a:pPr marL="0" indent="0"/>
            <a:r>
              <a:rPr lang="en-US" altLang="en-US"/>
              <a:t>Students will be working with Mrs. Hanrahan for Science</a:t>
            </a:r>
          </a:p>
          <a:p>
            <a:pPr marL="0" indent="0"/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43D89595-FBC9-4C18-B749-F6250017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457200"/>
            <a:ext cx="10156825" cy="1397000"/>
          </a:xfrm>
        </p:spPr>
        <p:txBody>
          <a:bodyPr/>
          <a:lstStyle/>
          <a:p>
            <a:pPr eaLnBrk="1" hangingPunct="1"/>
            <a:r>
              <a:rPr lang="en-US" altLang="en-US" sz="4000"/>
              <a:t>Departmentalized Social </a:t>
            </a:r>
            <a:br>
              <a:rPr lang="en-US" altLang="en-US" sz="4000"/>
            </a:br>
            <a:r>
              <a:rPr lang="en-US" altLang="en-US" sz="4000"/>
              <a:t>Studies/Science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BE6C5886-D869-4942-A6EB-F9E9D83B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86200"/>
            <a:ext cx="4291012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>
            <a:extLst>
              <a:ext uri="{FF2B5EF4-FFF2-40B4-BE49-F238E27FC236}">
                <a16:creationId xmlns:a16="http://schemas.microsoft.com/office/drawing/2014/main" id="{0CEB1FA9-8039-4FF6-8221-CFA202F7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3479800"/>
            <a:ext cx="75596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8940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3512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8084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2656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/>
            <a:r>
              <a:rPr lang="en-US" altLang="en-US"/>
              <a:t>N.G.S.S. Next Generation Science Standards</a:t>
            </a:r>
          </a:p>
          <a:p>
            <a:pPr defTabSz="914400"/>
            <a:r>
              <a:rPr lang="en-US" altLang="en-US"/>
              <a:t> </a:t>
            </a:r>
          </a:p>
          <a:p>
            <a:pPr defTabSz="914400"/>
            <a:r>
              <a:rPr lang="en-US" altLang="en-US"/>
              <a:t>We will be using a program called </a:t>
            </a:r>
          </a:p>
          <a:p>
            <a:pPr defTabSz="914400"/>
            <a:r>
              <a:rPr lang="en-US" altLang="en-US"/>
              <a:t>“Mystery Science”</a:t>
            </a:r>
          </a:p>
          <a:p>
            <a:pPr defTabSz="914400"/>
            <a:endParaRPr lang="en-US" altLang="en-US"/>
          </a:p>
          <a:p>
            <a:pPr defTabSz="914400"/>
            <a:r>
              <a:rPr lang="en-US" altLang="en-US"/>
              <a:t>Each Mystery begins with a question that is explored through video and discussion questions</a:t>
            </a:r>
          </a:p>
          <a:p>
            <a:pPr defTabSz="914400"/>
            <a:r>
              <a:rPr lang="en-US" altLang="en-US"/>
              <a:t>Uses video guided hands on investigations.</a:t>
            </a:r>
          </a:p>
          <a:p>
            <a:pPr defTabSz="914400"/>
            <a:endParaRPr lang="en-US" altLang="en-US"/>
          </a:p>
        </p:txBody>
      </p:sp>
      <p:pic>
        <p:nvPicPr>
          <p:cNvPr id="19462" name="Picture 3">
            <a:extLst>
              <a:ext uri="{FF2B5EF4-FFF2-40B4-BE49-F238E27FC236}">
                <a16:creationId xmlns:a16="http://schemas.microsoft.com/office/drawing/2014/main" id="{EB992A5D-515A-4966-AAC9-1C571D912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228600"/>
            <a:ext cx="2686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576AEED7-BB96-48EC-A036-85951487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English Language Arts (ELA)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BE4404D8-E6FB-4F1A-9372-4635E323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705100"/>
            <a:ext cx="4076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>
            <a:extLst>
              <a:ext uri="{FF2B5EF4-FFF2-40B4-BE49-F238E27FC236}">
                <a16:creationId xmlns:a16="http://schemas.microsoft.com/office/drawing/2014/main" id="{E55324BB-5D03-4997-BFD9-89A7A8EC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828800"/>
            <a:ext cx="749935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/>
              <a:t>New Reading Program</a:t>
            </a:r>
          </a:p>
          <a:p>
            <a:pPr>
              <a:lnSpc>
                <a:spcPct val="95000"/>
              </a:lnSpc>
            </a:pP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/>
              <a:t>Many components are online as well as in print</a:t>
            </a:r>
          </a:p>
          <a:p>
            <a:pPr>
              <a:lnSpc>
                <a:spcPct val="95000"/>
              </a:lnSpc>
            </a:pP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/>
              <a:t>Made of small consumable reading magazines</a:t>
            </a:r>
          </a:p>
          <a:p>
            <a:pPr>
              <a:lnSpc>
                <a:spcPct val="95000"/>
              </a:lnSpc>
            </a:pP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/>
              <a:t>*We do not have the first book yet;</a:t>
            </a:r>
          </a:p>
          <a:p>
            <a:pPr>
              <a:lnSpc>
                <a:spcPct val="95000"/>
              </a:lnSpc>
            </a:pPr>
            <a:r>
              <a:rPr lang="en-US" altLang="en-US"/>
              <a:t>We are starting the year reading: Frindle</a:t>
            </a:r>
          </a:p>
          <a:p>
            <a:pPr>
              <a:lnSpc>
                <a:spcPct val="95000"/>
              </a:lnSpc>
            </a:pP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/>
              <a:t>Integrates Social Studies</a:t>
            </a:r>
          </a:p>
          <a:p>
            <a:pPr>
              <a:lnSpc>
                <a:spcPct val="95000"/>
              </a:lnSpc>
            </a:pPr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EC566225-0CEF-49E3-B961-9AA12A42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676400"/>
            <a:ext cx="10156825" cy="4470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Our school day begins at 8:35 and ends at 3:15</a:t>
            </a:r>
          </a:p>
          <a:p>
            <a:pPr eaLnBrk="1" hangingPunct="1">
              <a:defRPr/>
            </a:pPr>
            <a:r>
              <a:rPr lang="en-US" altLang="en-US" dirty="0"/>
              <a:t>It’s extremely important that students arrive on time and ready for their day (students should be well rested, have their supplies and homework)</a:t>
            </a:r>
          </a:p>
          <a:p>
            <a:pPr eaLnBrk="1" hangingPunct="1">
              <a:defRPr/>
            </a:pPr>
            <a:r>
              <a:rPr lang="en-US" altLang="en-US" dirty="0"/>
              <a:t>The School Website can be found under K-8 schools on the Yonkers Public Schools website : </a:t>
            </a:r>
            <a:r>
              <a:rPr lang="en-US" altLang="en-US" dirty="0">
                <a:hlinkClick r:id="rId3"/>
              </a:rPr>
              <a:t>www.yonkerspublicschools.org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My email is:  </a:t>
            </a:r>
            <a:r>
              <a:rPr lang="en-US" altLang="en-US" dirty="0">
                <a:hlinkClick r:id="rId4"/>
              </a:rPr>
              <a:t>Tcostello@yonkerspublicschools.org</a:t>
            </a:r>
            <a:r>
              <a:rPr lang="en-US" altLang="en-US" dirty="0"/>
              <a:t>   ****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425450" lvl="1" indent="0" eaLnBrk="1" hangingPunct="1">
              <a:buFont typeface="Century Gothic" panose="020B0502020202020204" pitchFamily="34" charset="0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F07EA67B-00D4-46AB-9AEA-D03D205F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School Policies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10E40B9C-8543-42CE-8AAE-53A4DB68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Scholastic Book Orders</a:t>
            </a:r>
          </a:p>
        </p:txBody>
      </p:sp>
      <p:graphicFrame>
        <p:nvGraphicFramePr>
          <p:cNvPr id="25603" name="Object 5">
            <a:extLst>
              <a:ext uri="{FF2B5EF4-FFF2-40B4-BE49-F238E27FC236}">
                <a16:creationId xmlns:a16="http://schemas.microsoft.com/office/drawing/2014/main" id="{E0E8601D-5758-4654-8F25-75C0D380959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46175" y="1741488"/>
          <a:ext cx="5037138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hart" r:id="rId3" imgW="5000593" imgH="4467174" progId="MSGraph.Chart.8">
                  <p:embed followColorScheme="full"/>
                </p:oleObj>
              </mc:Choice>
              <mc:Fallback>
                <p:oleObj name="Chart" r:id="rId3" imgW="5000593" imgH="446717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1741488"/>
                        <a:ext cx="5037138" cy="449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8">
            <a:extLst>
              <a:ext uri="{FF2B5EF4-FFF2-40B4-BE49-F238E27FC236}">
                <a16:creationId xmlns:a16="http://schemas.microsoft.com/office/drawing/2014/main" id="{8C5D7666-257E-4133-8FB5-713C530A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2170113"/>
            <a:ext cx="2928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8940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3512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8084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265613" indent="-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/>
            <a:r>
              <a:rPr lang="en-US" altLang="en-US"/>
              <a:t>Class Code : J6Z23</a:t>
            </a:r>
          </a:p>
        </p:txBody>
      </p:sp>
      <p:pic>
        <p:nvPicPr>
          <p:cNvPr id="25605" name="Picture 9" descr="scholastic">
            <a:extLst>
              <a:ext uri="{FF2B5EF4-FFF2-40B4-BE49-F238E27FC236}">
                <a16:creationId xmlns:a16="http://schemas.microsoft.com/office/drawing/2014/main" id="{B08A8345-9ED0-4C03-A480-D184E88F51A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1447800"/>
            <a:ext cx="3700462" cy="4932363"/>
          </a:xfr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52CB4C1D-7D5D-40FA-8102-0EFC3BB4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000"/>
              <a:t>I am here to HELP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000"/>
              <a:t>If you have any questions or concerns please call or email as soon as possible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00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000"/>
              <a:t>Thank you for coming to Back to School Night</a:t>
            </a: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8EC16410-DE45-40C8-82F1-91AD65CB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Questions?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013BB3A2-B1F3-46C9-BC02-B6A1B3F6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701800"/>
            <a:ext cx="10156825" cy="4851400"/>
          </a:xfrm>
        </p:spPr>
        <p:txBody>
          <a:bodyPr/>
          <a:lstStyle/>
          <a:p>
            <a:pPr marL="0" indent="0" algn="ctr"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900"/>
              <a:t>Our day begins as soon as students enter at 8:35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8:35-8:50 – Do Now (writing assignment) / Review/HW Attendance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8:50-11:00 – ELA Block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11:00-12:00 Small Group Instruction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12:00-1:00– Lunch/Recess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1:00-2:00– Math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2:00-2:50 – Science/Social Studies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2:50-3:10 – Reading and Reading Response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- Pack up, Bus Dismissal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en-US" sz="1700"/>
              <a:t>3:15 – Walkers Dismissed</a:t>
            </a: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01CA82FB-B837-42A3-9C2A-D9D60BF4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74556-5BFA-4CE4-B9CF-7F0037069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8" y="3048000"/>
            <a:ext cx="31718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DBDC4B46-234F-4FF2-AA68-71DCA128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676400"/>
            <a:ext cx="10156825" cy="4470400"/>
          </a:xfrm>
        </p:spPr>
        <p:txBody>
          <a:bodyPr/>
          <a:lstStyle/>
          <a:p>
            <a:r>
              <a:rPr lang="en-US" altLang="en-US" sz="4000"/>
              <a:t>Monday: Gym – 8:35-9:05</a:t>
            </a:r>
          </a:p>
          <a:p>
            <a:r>
              <a:rPr lang="en-US" altLang="en-US" sz="4000"/>
              <a:t>Tuesday: Music – 11:25-11:55</a:t>
            </a:r>
          </a:p>
          <a:p>
            <a:r>
              <a:rPr lang="en-US" altLang="en-US" sz="4000"/>
              <a:t>Wednesday: Art – 11:35-11:55</a:t>
            </a:r>
          </a:p>
          <a:p>
            <a:r>
              <a:rPr lang="en-US" altLang="en-US" sz="4000"/>
              <a:t>Thursday: Art – 8:35-9:05</a:t>
            </a:r>
          </a:p>
          <a:p>
            <a:r>
              <a:rPr lang="en-US" altLang="en-US" sz="4000"/>
              <a:t>Friday: Sub 1- 2:45-3:15</a:t>
            </a: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280B990D-A7F0-4082-B38C-A3C63026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965200"/>
            <a:ext cx="10133012" cy="939800"/>
          </a:xfrm>
        </p:spPr>
        <p:txBody>
          <a:bodyPr/>
          <a:lstStyle/>
          <a:p>
            <a:r>
              <a:rPr lang="en-US" altLang="en-US" sz="6600"/>
              <a:t>Special Classes : 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B0AF8ED9-6718-4D9F-9CB7-35ECD701F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B72BF7E0-A6A2-4611-8DAD-87927747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C:\Users\tcostello\Desktop\20minutes.jpg">
            <a:extLst>
              <a:ext uri="{FF2B5EF4-FFF2-40B4-BE49-F238E27FC236}">
                <a16:creationId xmlns:a16="http://schemas.microsoft.com/office/drawing/2014/main" id="{C78F0312-8644-4875-8BB1-DC2694E91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49225"/>
            <a:ext cx="46243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tcostello\Desktop\read.png">
            <a:extLst>
              <a:ext uri="{FF2B5EF4-FFF2-40B4-BE49-F238E27FC236}">
                <a16:creationId xmlns:a16="http://schemas.microsoft.com/office/drawing/2014/main" id="{004FF1DD-84DF-4819-8F6E-07C81CF2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252538"/>
            <a:ext cx="4638675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949C8-76BE-4BD4-AFC5-0AC6DD6F030E}"/>
              </a:ext>
            </a:extLst>
          </p:cNvPr>
          <p:cNvSpPr txBox="1"/>
          <p:nvPr/>
        </p:nvSpPr>
        <p:spPr>
          <a:xfrm>
            <a:off x="6170613" y="304800"/>
            <a:ext cx="4791076" cy="79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Children should read 20 minutes a day 5 days a week.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C69CCD-2304-4A9A-BEE6-11BEB684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143000"/>
            <a:ext cx="10287000" cy="5410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Class environment – We are family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Behavioral Expectations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Classroom Responsibilities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Homework responsibilities/ Purpose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Rubrics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Speed Tests – Unit Tests, Lesson Tests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Grading ABC and How grades are calculated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Scholastic Book Orders benefit our class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4A0D87D7-865A-47C5-BD89-6B338B9F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6200"/>
            <a:ext cx="10156825" cy="990600"/>
          </a:xfrm>
        </p:spPr>
        <p:txBody>
          <a:bodyPr/>
          <a:lstStyle/>
          <a:p>
            <a:r>
              <a:rPr lang="en-US" altLang="en-US"/>
              <a:t>Ms. Costello’s Class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31B69E36-973F-45CC-A512-F4BCA2955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71600"/>
            <a:ext cx="10133012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/>
              <a:t>Homework is given Monday – Thursday and sometimes on Friday.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/>
              <a:t>Please check your child’s homework notebook – organization is key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/>
              <a:t>Students need to be responsible for their own work.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/>
              <a:t>Homework is of little value when it’s late – We have already gone over the material.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/>
              <a:t>Unit tests and other quizzes are sent home to be signed. This a homework assignment your child has been given…..sorry if they’re following you into the bathroom with a pen and paper ;)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8C26A2EB-43BC-4257-8197-6589BB89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76200"/>
            <a:ext cx="9980612" cy="1143000"/>
          </a:xfrm>
        </p:spPr>
        <p:txBody>
          <a:bodyPr/>
          <a:lstStyle/>
          <a:p>
            <a:pPr algn="ctr" eaLnBrk="1" hangingPunct="1"/>
            <a:r>
              <a:rPr lang="en-US" altLang="en-US"/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66AE87-BB77-4812-9572-AA1D929F2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Grades are calculated using the following: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Projects/Tests – 50</a:t>
            </a:r>
          </a:p>
          <a:p>
            <a:pPr>
              <a:defRPr/>
            </a:pPr>
            <a:r>
              <a:rPr lang="en-US" altLang="en-US" dirty="0"/>
              <a:t>Quizzes – 20%</a:t>
            </a:r>
          </a:p>
          <a:p>
            <a:pPr>
              <a:defRPr/>
            </a:pPr>
            <a:r>
              <a:rPr lang="en-US" altLang="en-US" dirty="0"/>
              <a:t>Class work/Homework – 10%</a:t>
            </a:r>
          </a:p>
          <a:p>
            <a:pPr>
              <a:defRPr/>
            </a:pPr>
            <a:r>
              <a:rPr lang="en-US" altLang="en-US" dirty="0"/>
              <a:t>Participation- 20%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93271250-6610-4896-B86A-7EC7A493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Grading Policy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D54D07-4E24-4609-AF31-D3E553E8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2895" indent="-302895"/>
            <a:r>
              <a:rPr lang="en-US" dirty="0">
                <a:ea typeface="+mn-lt"/>
                <a:cs typeface="+mn-lt"/>
              </a:rPr>
              <a:t>•A= 90-100</a:t>
            </a:r>
            <a:endParaRPr lang="en-US" dirty="0"/>
          </a:p>
          <a:p>
            <a:pPr marL="302895" indent="-302895"/>
            <a:r>
              <a:rPr lang="en-US" dirty="0">
                <a:ea typeface="+mn-lt"/>
                <a:cs typeface="+mn-lt"/>
              </a:rPr>
              <a:t>•B = 80-89</a:t>
            </a:r>
            <a:endParaRPr lang="en-US" dirty="0"/>
          </a:p>
          <a:p>
            <a:pPr marL="302895" indent="-302895"/>
            <a:r>
              <a:rPr lang="en-US" dirty="0">
                <a:ea typeface="+mn-lt"/>
                <a:cs typeface="+mn-lt"/>
              </a:rPr>
              <a:t>•C= 70-79</a:t>
            </a:r>
            <a:endParaRPr lang="en-US" dirty="0"/>
          </a:p>
          <a:p>
            <a:pPr marL="302895" indent="-302895"/>
            <a:r>
              <a:rPr lang="en-US" dirty="0">
                <a:ea typeface="+mn-lt"/>
                <a:cs typeface="+mn-lt"/>
              </a:rPr>
              <a:t>•D = 65-69</a:t>
            </a:r>
            <a:endParaRPr lang="en-US" dirty="0"/>
          </a:p>
          <a:p>
            <a:pPr marL="302895" indent="-302895"/>
            <a:r>
              <a:rPr lang="en-US" dirty="0">
                <a:ea typeface="+mn-lt"/>
                <a:cs typeface="+mn-lt"/>
              </a:rPr>
              <a:t>•F = 64 and Below</a:t>
            </a:r>
            <a:endParaRPr lang="en-US" dirty="0"/>
          </a:p>
          <a:p>
            <a:pPr marL="302895" indent="-30289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C8C7F-84DD-4412-AEF4-82BD0C4A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Scale</a:t>
            </a:r>
          </a:p>
        </p:txBody>
      </p:sp>
    </p:spTree>
    <p:extLst>
      <p:ext uri="{BB962C8B-B14F-4D97-AF65-F5344CB8AC3E}">
        <p14:creationId xmlns:p14="http://schemas.microsoft.com/office/powerpoint/2010/main" val="31176336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>
            <a:extLst>
              <a:ext uri="{FF2B5EF4-FFF2-40B4-BE49-F238E27FC236}">
                <a16:creationId xmlns:a16="http://schemas.microsoft.com/office/drawing/2014/main" id="{BF2A2EE9-D342-43B2-AECA-3A3DEDE2B6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213" y="2159000"/>
            <a:ext cx="3556000" cy="3556000"/>
          </a:xfrm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47846D9-8E0C-4579-9018-04F2C24916E7}"/>
              </a:ext>
            </a:extLst>
          </p:cNvPr>
          <p:cNvSpPr>
            <a:spLocks/>
          </p:cNvSpPr>
          <p:nvPr/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>
            <a:lvl1pPr>
              <a:lnSpc>
                <a:spcPct val="95000"/>
              </a:lnSpc>
              <a:spcBef>
                <a:spcPts val="1863"/>
              </a:spcBef>
              <a:buClr>
                <a:srgbClr val="548235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0250" indent="-303213">
              <a:lnSpc>
                <a:spcPct val="95000"/>
              </a:lnSpc>
              <a:spcBef>
                <a:spcPts val="1063"/>
              </a:spcBef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57288">
              <a:lnSpc>
                <a:spcPct val="95000"/>
              </a:lnSpc>
              <a:spcBef>
                <a:spcPts val="1063"/>
              </a:spcBef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4325" indent="-303213">
              <a:lnSpc>
                <a:spcPct val="95000"/>
              </a:lnSpc>
              <a:spcBef>
                <a:spcPts val="1063"/>
              </a:spcBef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09775" indent="-303213">
              <a:lnSpc>
                <a:spcPct val="95000"/>
              </a:lnSpc>
              <a:spcBef>
                <a:spcPts val="1063"/>
              </a:spcBef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669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241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3813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38575" indent="-303213" defTabSz="1217613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Clr>
                <a:srgbClr val="548235"/>
              </a:buClr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5</a:t>
            </a:r>
            <a:r>
              <a:rPr lang="en-US" altLang="en-US" baseline="30000"/>
              <a:t>th</a:t>
            </a:r>
            <a:r>
              <a:rPr lang="en-US" altLang="en-US"/>
              <a:t> Grade is a Step up from 4</a:t>
            </a:r>
            <a:r>
              <a:rPr lang="en-US" altLang="en-US" baseline="30000"/>
              <a:t>th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Methods have changed!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Online Component for remediation</a:t>
            </a:r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id="{D66D0D01-E77A-45E6-9EA5-52C82FABB895}"/>
              </a:ext>
            </a:extLst>
          </p:cNvPr>
          <p:cNvSpPr>
            <a:spLocks/>
          </p:cNvSpPr>
          <p:nvPr/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b"/>
          <a:lstStyle/>
          <a:p>
            <a:pPr eaLnBrk="1" hangingPunct="1">
              <a:lnSpc>
                <a:spcPct val="85000"/>
              </a:lnSpc>
            </a:pPr>
            <a:r>
              <a:rPr lang="en-US" altLang="en-US" sz="4400">
                <a:solidFill>
                  <a:schemeClr val="accent2"/>
                </a:solidFill>
              </a:rPr>
              <a:t>Next Generation Math Standards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387FEA5265E4CBB2C374B6C1E567C" ma:contentTypeVersion="34" ma:contentTypeDescription="Create a new document." ma:contentTypeScope="" ma:versionID="5e6a0d1460768b28305ddd3712dd67ec">
  <xsd:schema xmlns:xsd="http://www.w3.org/2001/XMLSchema" xmlns:xs="http://www.w3.org/2001/XMLSchema" xmlns:p="http://schemas.microsoft.com/office/2006/metadata/properties" xmlns:ns3="933b6d0a-860c-4c22-8878-5de926f456d4" xmlns:ns4="8b8122ab-8e15-46c1-ada9-717f361b3ebf" targetNamespace="http://schemas.microsoft.com/office/2006/metadata/properties" ma:root="true" ma:fieldsID="3e8265d9e8b2ed5c310396cab79a23f8" ns3:_="" ns4:_="">
    <xsd:import namespace="933b6d0a-860c-4c22-8878-5de926f456d4"/>
    <xsd:import namespace="8b8122ab-8e15-46c1-ada9-717f361b3eb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Templates" minOccurs="0"/>
                <xsd:element ref="ns3:Distribution_Groups" minOccurs="0"/>
                <xsd:element ref="ns3:LMS_Mappings" minOccurs="0"/>
                <xsd:element ref="ns3:Self_Registration_Enabled0" minOccurs="0"/>
                <xsd:element ref="ns3:IsNotebookLocked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b6d0a-860c-4c22-8878-5de926f456d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4" nillable="true" ma:displayName="Self Registration Enabled" ma:internalName="Self_Registration_Enabled0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122ab-8e15-46c1-ada9-717f361b3eb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66864-B82F-4513-B8BB-0DB0DA13E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b6d0a-860c-4c22-8878-5de926f456d4"/>
    <ds:schemaRef ds:uri="8b8122ab-8e15-46c1-ada9-717f361b3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01AB3C-E205-4D91-9D91-E109F64A47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Custom</PresentationFormat>
  <Paragraphs>85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Class open house presentation</vt:lpstr>
      <vt:lpstr>Welcome to  Ms. Costello’s  5th Grade Class</vt:lpstr>
      <vt:lpstr>Class Schedule</vt:lpstr>
      <vt:lpstr>Special Classes :  </vt:lpstr>
      <vt:lpstr>PowerPoint Presentation</vt:lpstr>
      <vt:lpstr>Ms. Costello’s Class</vt:lpstr>
      <vt:lpstr>Homework</vt:lpstr>
      <vt:lpstr>Grading Policy</vt:lpstr>
      <vt:lpstr>Grading Scale</vt:lpstr>
      <vt:lpstr>PowerPoint Presentation</vt:lpstr>
      <vt:lpstr>Departmentalized Social  Studies/Science </vt:lpstr>
      <vt:lpstr>English Language Arts (ELA)</vt:lpstr>
      <vt:lpstr>School Policies</vt:lpstr>
      <vt:lpstr>Scholastic Book Orders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Ms. Costello’s  4th Grade Class</dc:title>
  <dc:creator/>
  <cp:lastModifiedBy/>
  <cp:revision>22</cp:revision>
  <dcterms:created xsi:type="dcterms:W3CDTF">2013-09-17T00:13:18Z</dcterms:created>
  <dcterms:modified xsi:type="dcterms:W3CDTF">2021-09-23T14:24:37Z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  <property fmtid="{D5CDD505-2E9C-101B-9397-08002B2CF9AE}" pid="3" name="ContentTypeId">
    <vt:lpwstr>0x010100BFA387FEA5265E4CBB2C374B6C1E567C</vt:lpwstr>
  </property>
  <property fmtid="{D5CDD505-2E9C-101B-9397-08002B2CF9AE}" pid="4" name="NotebookType">
    <vt:lpwstr/>
  </property>
  <property fmtid="{D5CDD505-2E9C-101B-9397-08002B2CF9AE}" pid="5" name="Students">
    <vt:lpwstr/>
  </property>
  <property fmtid="{D5CDD505-2E9C-101B-9397-08002B2CF9AE}" pid="6" name="Templates">
    <vt:lpwstr/>
  </property>
  <property fmtid="{D5CDD505-2E9C-101B-9397-08002B2CF9AE}" pid="7" name="Teachers">
    <vt:lpwstr/>
  </property>
  <property fmtid="{D5CDD505-2E9C-101B-9397-08002B2CF9AE}" pid="8" name="Student_Groups">
    <vt:lpwstr/>
  </property>
  <property fmtid="{D5CDD505-2E9C-101B-9397-08002B2CF9AE}" pid="9" name="Self_Registration_Enabled">
    <vt:lpwstr/>
  </property>
  <property fmtid="{D5CDD505-2E9C-101B-9397-08002B2CF9AE}" pid="10" name="AppVersion">
    <vt:lpwstr/>
  </property>
  <property fmtid="{D5CDD505-2E9C-101B-9397-08002B2CF9AE}" pid="11" name="IsNotebookLocked">
    <vt:lpwstr/>
  </property>
  <property fmtid="{D5CDD505-2E9C-101B-9397-08002B2CF9AE}" pid="12" name="Math_Settings">
    <vt:lpwstr/>
  </property>
  <property fmtid="{D5CDD505-2E9C-101B-9397-08002B2CF9AE}" pid="13" name="Self_Registration_Enabled0">
    <vt:lpwstr/>
  </property>
  <property fmtid="{D5CDD505-2E9C-101B-9397-08002B2CF9AE}" pid="14" name="Is_Collaboration_Space_Locked">
    <vt:lpwstr/>
  </property>
  <property fmtid="{D5CDD505-2E9C-101B-9397-08002B2CF9AE}" pid="15" name="Invited_Students">
    <vt:lpwstr/>
  </property>
  <property fmtid="{D5CDD505-2E9C-101B-9397-08002B2CF9AE}" pid="16" name="LMS_Mappings">
    <vt:lpwstr/>
  </property>
  <property fmtid="{D5CDD505-2E9C-101B-9397-08002B2CF9AE}" pid="17" name="FolderType">
    <vt:lpwstr/>
  </property>
  <property fmtid="{D5CDD505-2E9C-101B-9397-08002B2CF9AE}" pid="18" name="Distribution_Groups">
    <vt:lpwstr/>
  </property>
  <property fmtid="{D5CDD505-2E9C-101B-9397-08002B2CF9AE}" pid="19" name="Has_Teacher_Only_SectionGroup">
    <vt:lpwstr/>
  </property>
  <property fmtid="{D5CDD505-2E9C-101B-9397-08002B2CF9AE}" pid="20" name="DefaultSectionNames">
    <vt:lpwstr/>
  </property>
  <property fmtid="{D5CDD505-2E9C-101B-9397-08002B2CF9AE}" pid="21" name="TeamsChannelId">
    <vt:lpwstr/>
  </property>
  <property fmtid="{D5CDD505-2E9C-101B-9397-08002B2CF9AE}" pid="22" name="Owner">
    <vt:lpwstr/>
  </property>
  <property fmtid="{D5CDD505-2E9C-101B-9397-08002B2CF9AE}" pid="23" name="CultureName">
    <vt:lpwstr/>
  </property>
  <property fmtid="{D5CDD505-2E9C-101B-9397-08002B2CF9AE}" pid="24" name="Teams_Channel_Section_Location">
    <vt:lpwstr/>
  </property>
  <property fmtid="{D5CDD505-2E9C-101B-9397-08002B2CF9AE}" pid="25" name="Invited_Teachers">
    <vt:lpwstr/>
  </property>
</Properties>
</file>